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388" r:id="rId2"/>
    <p:sldId id="389" r:id="rId3"/>
    <p:sldId id="398" r:id="rId4"/>
    <p:sldId id="399" r:id="rId5"/>
    <p:sldId id="400" r:id="rId6"/>
    <p:sldId id="401" r:id="rId7"/>
    <p:sldId id="402" r:id="rId8"/>
    <p:sldId id="403" r:id="rId9"/>
    <p:sldId id="405" r:id="rId10"/>
    <p:sldId id="396" r:id="rId11"/>
    <p:sldId id="392" r:id="rId12"/>
    <p:sldId id="406" r:id="rId13"/>
    <p:sldId id="357" r:id="rId14"/>
    <p:sldId id="359" r:id="rId15"/>
    <p:sldId id="360" r:id="rId16"/>
    <p:sldId id="386" r:id="rId17"/>
    <p:sldId id="387" r:id="rId18"/>
    <p:sldId id="407" r:id="rId19"/>
    <p:sldId id="409" r:id="rId20"/>
    <p:sldId id="410" r:id="rId21"/>
    <p:sldId id="412" r:id="rId22"/>
    <p:sldId id="415" r:id="rId23"/>
    <p:sldId id="256" r:id="rId24"/>
    <p:sldId id="257" r:id="rId25"/>
    <p:sldId id="258" r:id="rId26"/>
    <p:sldId id="259" r:id="rId27"/>
    <p:sldId id="260" r:id="rId28"/>
    <p:sldId id="261" r:id="rId29"/>
    <p:sldId id="263" r:id="rId30"/>
    <p:sldId id="262" r:id="rId31"/>
    <p:sldId id="264" r:id="rId32"/>
    <p:sldId id="266" r:id="rId33"/>
    <p:sldId id="270" r:id="rId34"/>
    <p:sldId id="271" r:id="rId35"/>
    <p:sldId id="273" r:id="rId36"/>
    <p:sldId id="280" r:id="rId37"/>
    <p:sldId id="361" r:id="rId38"/>
    <p:sldId id="279" r:id="rId39"/>
    <p:sldId id="28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4" r:id="rId50"/>
    <p:sldId id="295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6"/>
    <p:restoredTop sz="95940"/>
  </p:normalViewPr>
  <p:slideViewPr>
    <p:cSldViewPr snapToGrid="0" snapToObjects="1">
      <p:cViewPr>
        <p:scale>
          <a:sx n="84" d="100"/>
          <a:sy n="84" d="100"/>
        </p:scale>
        <p:origin x="56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ED1BE-649E-9846-9D13-57DED30E1B07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8486F-2F50-484B-905D-0BA17FD31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3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2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8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48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0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2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3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4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0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96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3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23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2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9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9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92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4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52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86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4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7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9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74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6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59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08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92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72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71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17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339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4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5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69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909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2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4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58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4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486F-2F50-484B-905D-0BA17FD317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B86C-7846-1947-BF76-19664F22792B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58A7-85AB-9B4E-B979-035FE644DDBF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74F-78C9-B44C-866F-2AE3FA360748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07A3-54ED-324A-8BCF-1029F2150AB5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A0E9-1DF6-3E41-B6B8-47C7F19320E9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2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FDA4-C083-9B48-B71C-634259DB98C3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0304D-F2EE-9A43-AA4B-2046CC183811}" type="datetime1">
              <a:rPr lang="en-US" smtClean="0"/>
              <a:t>12/14/19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8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680C-DB83-7D42-989D-5944BE28C379}" type="datetime1">
              <a:rPr lang="en-US" smtClean="0"/>
              <a:t>12/14/19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D9C6-21C4-3044-AFA2-2431DEEAE718}" type="datetime1">
              <a:rPr lang="en-US" smtClean="0"/>
              <a:t>12/14/19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941F-5575-7A47-9D08-2D6B586613FC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F9CD-7507-6244-B4FC-13F2816B569B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8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6CA9-F440-CC4D-B62D-BE8837A9CFE9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89F39-34B2-B843-9F77-E6984D4DA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3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42841C-3473-8E42-96AD-5DB23349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0028" y="717381"/>
            <a:ext cx="4373563" cy="2982912"/>
          </a:xfrm>
        </p:spPr>
        <p:txBody>
          <a:bodyPr/>
          <a:lstStyle/>
          <a:p>
            <a:r>
              <a:rPr lang="en-US" altLang="en-US" dirty="0"/>
              <a:t>iOS Application Development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9070D73-27E5-4745-B614-2BB0C0E6F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3078" y="4517856"/>
            <a:ext cx="4286250" cy="798512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solidFill>
                  <a:srgbClr val="0070C0"/>
                </a:solidFill>
                <a:ea typeface="+mn-ea"/>
              </a:rPr>
              <a:t>14 Dec 2019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solidFill>
                  <a:srgbClr val="0070C0"/>
                </a:solidFill>
                <a:ea typeface="+mn-ea"/>
              </a:rPr>
              <a:t>Tokyo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FD8CC1-2527-0240-B3DE-ED4E319AB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50" y="1057899"/>
            <a:ext cx="2581275" cy="47291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4A7EBB">
                <a:alpha val="47058"/>
              </a:srgb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10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D5FE072-FB8A-704C-9C56-F2AEB29FA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94" y="630047"/>
            <a:ext cx="8674100" cy="256222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+mn-ea"/>
              </a:rPr>
              <a:t>Operating system that runs on </a:t>
            </a:r>
            <a:r>
              <a:rPr lang="en-US" sz="2400" dirty="0" err="1">
                <a:ea typeface="+mn-ea"/>
              </a:rPr>
              <a:t>iPhone</a:t>
            </a:r>
            <a:r>
              <a:rPr lang="en-US" sz="2400" dirty="0">
                <a:ea typeface="+mn-ea"/>
              </a:rPr>
              <a:t>, iPod touch, and </a:t>
            </a:r>
            <a:r>
              <a:rPr lang="en-US" sz="2400" dirty="0" err="1">
                <a:ea typeface="+mn-ea"/>
              </a:rPr>
              <a:t>iPad</a:t>
            </a:r>
            <a:r>
              <a:rPr lang="en-US" sz="2400" dirty="0">
                <a:ea typeface="+mn-ea"/>
              </a:rPr>
              <a:t> devices. </a:t>
            </a:r>
          </a:p>
          <a:p>
            <a:pPr algn="l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+mn-ea"/>
              </a:rPr>
              <a:t>It manages the device hardware and provides the technologies required to implement native applications.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D345DDC-6277-8945-804D-621E183C4385}"/>
              </a:ext>
            </a:extLst>
          </p:cNvPr>
          <p:cNvSpPr txBox="1">
            <a:spLocks/>
          </p:cNvSpPr>
          <p:nvPr/>
        </p:nvSpPr>
        <p:spPr bwMode="auto">
          <a:xfrm>
            <a:off x="530394" y="5757672"/>
            <a:ext cx="8674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Upper Layer using services from the Lower </a:t>
            </a:r>
            <a:r>
              <a:rPr lang="en-US" sz="24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Layer(s</a:t>
            </a:r>
            <a:r>
              <a:rPr lang="en-US" sz="24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) </a:t>
            </a:r>
          </a:p>
        </p:txBody>
      </p:sp>
      <p:pic>
        <p:nvPicPr>
          <p:cNvPr id="14" name="Picture 5" descr="Screen shot 2010-11-27 at 6.59.32 AM.png">
            <a:extLst>
              <a:ext uri="{FF2B5EF4-FFF2-40B4-BE49-F238E27FC236}">
                <a16:creationId xmlns:a16="http://schemas.microsoft.com/office/drawing/2014/main" id="{51265F1B-BFD0-544E-98F1-85A8C5264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4" y="2671572"/>
            <a:ext cx="8218488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16D9D-7E58-F941-96F2-42AC65C1F015}"/>
              </a:ext>
            </a:extLst>
          </p:cNvPr>
          <p:cNvSpPr txBox="1"/>
          <p:nvPr/>
        </p:nvSpPr>
        <p:spPr>
          <a:xfrm>
            <a:off x="131459" y="9472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</a:t>
            </a:r>
          </a:p>
        </p:txBody>
      </p:sp>
    </p:spTree>
    <p:extLst>
      <p:ext uri="{BB962C8B-B14F-4D97-AF65-F5344CB8AC3E}">
        <p14:creationId xmlns:p14="http://schemas.microsoft.com/office/powerpoint/2010/main" val="89552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11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8F1CD80-7723-8847-A597-CA96A0377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894" y="815975"/>
            <a:ext cx="5427663" cy="3111500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altLang="en-US" sz="3000">
                <a:solidFill>
                  <a:srgbClr val="FAC090"/>
                </a:solidFill>
              </a:rPr>
              <a:t>Cocoa Touch</a:t>
            </a:r>
          </a:p>
          <a:p>
            <a:pPr algn="l">
              <a:lnSpc>
                <a:spcPct val="90000"/>
              </a:lnSpc>
            </a:pPr>
            <a:r>
              <a:rPr lang="en-US" altLang="en-US" sz="2200">
                <a:solidFill>
                  <a:srgbClr val="898989"/>
                </a:solidFill>
              </a:rPr>
              <a:t>Drives user interactions on</a:t>
            </a:r>
          </a:p>
          <a:p>
            <a:pPr algn="l">
              <a:lnSpc>
                <a:spcPct val="90000"/>
              </a:lnSpc>
            </a:pPr>
            <a:r>
              <a:rPr lang="en-US" altLang="en-US" sz="2200">
                <a:solidFill>
                  <a:srgbClr val="898989"/>
                </a:solidFill>
              </a:rPr>
              <a:t>UI functions are available for development using this framework</a:t>
            </a:r>
          </a:p>
          <a:p>
            <a:pPr algn="l">
              <a:lnSpc>
                <a:spcPct val="90000"/>
              </a:lnSpc>
            </a:pPr>
            <a:endParaRPr lang="en-US" altLang="en-US" sz="2200">
              <a:solidFill>
                <a:srgbClr val="898989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altLang="en-US" sz="2200">
                <a:solidFill>
                  <a:srgbClr val="FAC090"/>
                </a:solidFill>
              </a:rPr>
              <a:t>     Foundation</a:t>
            </a:r>
          </a:p>
          <a:p>
            <a:pPr algn="l">
              <a:lnSpc>
                <a:spcPct val="90000"/>
              </a:lnSpc>
            </a:pPr>
            <a:endParaRPr lang="en-US" altLang="en-US" sz="2200">
              <a:solidFill>
                <a:srgbClr val="898989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altLang="en-US" sz="2200">
                <a:solidFill>
                  <a:srgbClr val="FAC090"/>
                </a:solidFill>
              </a:rPr>
              <a:t>          UIKit</a:t>
            </a:r>
          </a:p>
          <a:p>
            <a:pPr>
              <a:lnSpc>
                <a:spcPct val="90000"/>
              </a:lnSpc>
            </a:pPr>
            <a:endParaRPr lang="en-US" altLang="en-US" sz="2200">
              <a:solidFill>
                <a:srgbClr val="898989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>
              <a:solidFill>
                <a:srgbClr val="898989"/>
              </a:solidFill>
            </a:endParaRPr>
          </a:p>
        </p:txBody>
      </p:sp>
      <p:pic>
        <p:nvPicPr>
          <p:cNvPr id="17" name="Picture 3" descr="Screen shot 2010-11-27 at 6.41.11 AM.png">
            <a:extLst>
              <a:ext uri="{FF2B5EF4-FFF2-40B4-BE49-F238E27FC236}">
                <a16:creationId xmlns:a16="http://schemas.microsoft.com/office/drawing/2014/main" id="{9FBC5841-F063-6C47-A27F-D4535D7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57" y="815975"/>
            <a:ext cx="2782887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A8A96A18-8EB9-2141-B2DC-CBE5D9C7EF39}"/>
              </a:ext>
            </a:extLst>
          </p:cNvPr>
          <p:cNvSpPr txBox="1">
            <a:spLocks/>
          </p:cNvSpPr>
          <p:nvPr/>
        </p:nvSpPr>
        <p:spPr bwMode="auto">
          <a:xfrm>
            <a:off x="85894" y="5734050"/>
            <a:ext cx="8966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900">
                <a:solidFill>
                  <a:srgbClr val="898989"/>
                </a:solidFill>
                <a:latin typeface="Calibri" panose="020F0502020204030204" pitchFamily="34" charset="0"/>
              </a:rPr>
              <a:t>Cocoa Touch is based on Cocoa, which is a object oriented API for the Mac OS X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1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E84BC7-3901-0F44-8697-9B45EBDD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94" y="2397125"/>
            <a:ext cx="2116138" cy="1816100"/>
          </a:xfrm>
          <a:prstGeom prst="ellipse">
            <a:avLst/>
          </a:prstGeom>
          <a:gradFill rotWithShape="1">
            <a:gsLst>
              <a:gs pos="0">
                <a:srgbClr val="9BC1FF">
                  <a:alpha val="26999"/>
                </a:srgbClr>
              </a:gs>
              <a:gs pos="100000">
                <a:srgbClr val="3F80CD">
                  <a:alpha val="26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CA69A-CB76-BB4D-86A5-DC9CEBD69052}"/>
              </a:ext>
            </a:extLst>
          </p:cNvPr>
          <p:cNvSpPr txBox="1"/>
          <p:nvPr/>
        </p:nvSpPr>
        <p:spPr>
          <a:xfrm>
            <a:off x="3105319" y="3927475"/>
            <a:ext cx="5230813" cy="17843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latin typeface="Calibri" panose="020F0502020204030204" pitchFamily="34" charset="0"/>
              </a:rPr>
              <a:t>UIKit is responsible for,	</a:t>
            </a:r>
          </a:p>
          <a:p>
            <a:pPr eaLnBrk="1" hangingPunct="1"/>
            <a:r>
              <a:rPr lang="en-US" altLang="en-US" sz="2200">
                <a:latin typeface="Calibri" panose="020F0502020204030204" pitchFamily="34" charset="0"/>
              </a:rPr>
              <a:t>- Application UI Management</a:t>
            </a:r>
          </a:p>
          <a:p>
            <a:pPr eaLnBrk="1" hangingPunct="1"/>
            <a:r>
              <a:rPr lang="en-US" altLang="en-US" sz="2200">
                <a:latin typeface="Calibri" panose="020F0502020204030204" pitchFamily="34" charset="0"/>
              </a:rPr>
              <a:t>- Event Management</a:t>
            </a:r>
          </a:p>
          <a:p>
            <a:pPr eaLnBrk="1" hangingPunct="1"/>
            <a:r>
              <a:rPr lang="en-US" altLang="en-US" sz="2200">
                <a:latin typeface="Calibri" panose="020F0502020204030204" pitchFamily="34" charset="0"/>
              </a:rPr>
              <a:t>- Execution Management</a:t>
            </a:r>
          </a:p>
          <a:p>
            <a:pPr eaLnBrk="1" hangingPunct="1"/>
            <a:endParaRPr lang="en-US" altLang="en-US" sz="220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2CAB5-271C-D641-9F8F-1EA6CDD9A596}"/>
              </a:ext>
            </a:extLst>
          </p:cNvPr>
          <p:cNvSpPr txBox="1"/>
          <p:nvPr/>
        </p:nvSpPr>
        <p:spPr>
          <a:xfrm>
            <a:off x="131459" y="94720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82163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65E04-E9A1-4442-A323-FFA46F0D7BF0}"/>
              </a:ext>
            </a:extLst>
          </p:cNvPr>
          <p:cNvSpPr txBox="1"/>
          <p:nvPr/>
        </p:nvSpPr>
        <p:spPr>
          <a:xfrm>
            <a:off x="502920" y="795528"/>
            <a:ext cx="323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Play Ground</a:t>
            </a:r>
          </a:p>
        </p:txBody>
      </p:sp>
    </p:spTree>
    <p:extLst>
      <p:ext uri="{BB962C8B-B14F-4D97-AF65-F5344CB8AC3E}">
        <p14:creationId xmlns:p14="http://schemas.microsoft.com/office/powerpoint/2010/main" val="257575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1" t="-3676" r="63145" b="80762"/>
          <a:stretch/>
        </p:blipFill>
        <p:spPr>
          <a:xfrm>
            <a:off x="470549" y="395878"/>
            <a:ext cx="7016101" cy="2648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DEB85-6ED9-B04E-B23A-D85204FD0EE4}"/>
              </a:ext>
            </a:extLst>
          </p:cNvPr>
          <p:cNvSpPr txBox="1"/>
          <p:nvPr/>
        </p:nvSpPr>
        <p:spPr>
          <a:xfrm>
            <a:off x="131459" y="106295"/>
            <a:ext cx="245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new </a:t>
            </a:r>
            <a:r>
              <a:rPr lang="en-US" dirty="0" err="1"/>
              <a:t>PlayGround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37981-3DAE-D446-9218-FDBF4D09D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64"/>
          <a:stretch/>
        </p:blipFill>
        <p:spPr>
          <a:xfrm>
            <a:off x="678907" y="3450371"/>
            <a:ext cx="7836443" cy="2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584200"/>
            <a:ext cx="9067800" cy="567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055E4-EF9A-784B-A396-7F198D1B2826}"/>
              </a:ext>
            </a:extLst>
          </p:cNvPr>
          <p:cNvSpPr txBox="1"/>
          <p:nvPr/>
        </p:nvSpPr>
        <p:spPr>
          <a:xfrm>
            <a:off x="131459" y="94720"/>
            <a:ext cx="14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location</a:t>
            </a:r>
          </a:p>
        </p:txBody>
      </p:sp>
    </p:spTree>
    <p:extLst>
      <p:ext uri="{BB962C8B-B14F-4D97-AF65-F5344CB8AC3E}">
        <p14:creationId xmlns:p14="http://schemas.microsoft.com/office/powerpoint/2010/main" val="213345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12" b="78620"/>
          <a:stretch/>
        </p:blipFill>
        <p:spPr>
          <a:xfrm>
            <a:off x="371677" y="638743"/>
            <a:ext cx="8166332" cy="3216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35FA2-912D-E047-BB58-5C28FC5D5E93}"/>
              </a:ext>
            </a:extLst>
          </p:cNvPr>
          <p:cNvSpPr txBox="1"/>
          <p:nvPr/>
        </p:nvSpPr>
        <p:spPr>
          <a:xfrm>
            <a:off x="131459" y="94720"/>
            <a:ext cx="269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PlayGround</a:t>
            </a:r>
            <a:r>
              <a:rPr lang="en-US" dirty="0"/>
              <a:t> Screen</a:t>
            </a:r>
          </a:p>
        </p:txBody>
      </p:sp>
    </p:spTree>
    <p:extLst>
      <p:ext uri="{BB962C8B-B14F-4D97-AF65-F5344CB8AC3E}">
        <p14:creationId xmlns:p14="http://schemas.microsoft.com/office/powerpoint/2010/main" val="100043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0782B0-A393-BD4B-B44D-3E823E518255}"/>
              </a:ext>
            </a:extLst>
          </p:cNvPr>
          <p:cNvSpPr/>
          <p:nvPr/>
        </p:nvSpPr>
        <p:spPr>
          <a:xfrm>
            <a:off x="561371" y="982176"/>
            <a:ext cx="76566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UIKit</a:t>
            </a:r>
            <a:endParaRPr lang="en-US" sz="1200" dirty="0">
              <a:solidFill>
                <a:srgbClr val="AD3DA4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//1.declaring constants and variables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//1.1 Constants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msg =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"hello !"</a:t>
            </a: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msg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4B21B0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//1.2Variables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name 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=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""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4B21B0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address 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=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"Tokyo"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3E8087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email 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? =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nil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email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??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"Unknown"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age 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? =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nil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age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??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-1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//set default value after ??, which is 1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E2C07-2BEC-B848-B37F-4009F01D9C3F}"/>
              </a:ext>
            </a:extLst>
          </p:cNvPr>
          <p:cNvSpPr txBox="1"/>
          <p:nvPr/>
        </p:nvSpPr>
        <p:spPr>
          <a:xfrm>
            <a:off x="131459" y="94720"/>
            <a:ext cx="320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&amp; Constant declaration</a:t>
            </a:r>
          </a:p>
        </p:txBody>
      </p:sp>
    </p:spTree>
    <p:extLst>
      <p:ext uri="{BB962C8B-B14F-4D97-AF65-F5344CB8AC3E}">
        <p14:creationId xmlns:p14="http://schemas.microsoft.com/office/powerpoint/2010/main" val="274712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54E52-7510-CB40-BA4A-54FD83DD1DC4}"/>
              </a:ext>
            </a:extLst>
          </p:cNvPr>
          <p:cNvSpPr/>
          <p:nvPr/>
        </p:nvSpPr>
        <p:spPr>
          <a:xfrm>
            <a:off x="593780" y="954874"/>
            <a:ext cx="765665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//below code crash due to email is still nil and can not be unwrapped with !, this is called forced unwrapped</a:t>
            </a: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hench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for safer execution if let block as shown later</a:t>
            </a:r>
          </a:p>
          <a:p>
            <a:br>
              <a:rPr lang="en-US" sz="1200" i="1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i="1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//print(email!)</a:t>
            </a: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//print("Email Unwrapped : " + email!)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email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=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sz="1200" dirty="0" err="1">
                <a:solidFill>
                  <a:srgbClr val="D12F1B"/>
                </a:solidFill>
                <a:latin typeface="Menlo" panose="020B0609030804020204" pitchFamily="49" charset="0"/>
              </a:rPr>
              <a:t>my@email.com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//if let block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if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let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1D2228"/>
                </a:solidFill>
                <a:latin typeface="Menlo" panose="020B0609030804020204" pitchFamily="49" charset="0"/>
              </a:rPr>
              <a:t>myemail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 = 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email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"Email Unwrapped with let: 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+ 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myemail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}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{</a:t>
            </a:r>
            <a:endParaRPr lang="en-US" sz="1200" dirty="0">
              <a:solidFill>
                <a:srgbClr val="AD3DA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"Email is nil"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F99CE-CCFE-B74D-A647-FB0666FB2508}"/>
              </a:ext>
            </a:extLst>
          </p:cNvPr>
          <p:cNvSpPr txBox="1"/>
          <p:nvPr/>
        </p:nvSpPr>
        <p:spPr>
          <a:xfrm>
            <a:off x="131459" y="94720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Optional </a:t>
            </a:r>
          </a:p>
        </p:txBody>
      </p:sp>
    </p:spTree>
    <p:extLst>
      <p:ext uri="{BB962C8B-B14F-4D97-AF65-F5344CB8AC3E}">
        <p14:creationId xmlns:p14="http://schemas.microsoft.com/office/powerpoint/2010/main" val="1079543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E4A0A-0768-DD42-B93C-6DB9B8128D66}"/>
              </a:ext>
            </a:extLst>
          </p:cNvPr>
          <p:cNvSpPr/>
          <p:nvPr/>
        </p:nvSpPr>
        <p:spPr>
          <a:xfrm>
            <a:off x="441960" y="516252"/>
            <a:ext cx="6339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D3DA4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Player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i="1" dirty="0">
                <a:solidFill>
                  <a:srgbClr val="65798C"/>
                </a:solidFill>
                <a:latin typeface="Menlo" panose="020B0609030804020204" pitchFamily="49" charset="0"/>
              </a:rPr>
              <a:t>//must have </a:t>
            </a:r>
            <a:r>
              <a:rPr lang="en-US" i="1" dirty="0" err="1">
                <a:solidFill>
                  <a:srgbClr val="65798C"/>
                </a:solidFill>
                <a:latin typeface="Menlo" panose="020B0609030804020204" pitchFamily="49" charset="0"/>
              </a:rPr>
              <a:t>init</a:t>
            </a:r>
            <a:r>
              <a:rPr lang="en-US" i="1" dirty="0">
                <a:solidFill>
                  <a:srgbClr val="65798C"/>
                </a:solidFill>
                <a:latin typeface="Menlo" panose="020B0609030804020204" pitchFamily="49" charset="0"/>
              </a:rPr>
              <a:t> values</a:t>
            </a:r>
            <a:endParaRPr lang="en-US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id: </a:t>
            </a:r>
            <a:r>
              <a:rPr lang="en-US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endParaRPr lang="en-US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score : </a:t>
            </a:r>
            <a:r>
              <a:rPr lang="en-US" dirty="0">
                <a:solidFill>
                  <a:srgbClr val="703DAA"/>
                </a:solidFill>
                <a:latin typeface="Menlo" panose="020B0609030804020204" pitchFamily="49" charset="0"/>
              </a:rPr>
              <a:t>Int</a:t>
            </a:r>
            <a:endParaRPr lang="en-US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   </a:t>
            </a: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b="1" dirty="0" err="1">
                <a:solidFill>
                  <a:srgbClr val="AD3DA4"/>
                </a:solidFill>
                <a:latin typeface="Menlo" panose="020B0609030804020204" pitchFamily="49" charset="0"/>
              </a:rPr>
              <a:t>init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(id: </a:t>
            </a:r>
            <a:r>
              <a:rPr lang="en-US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, score: </a:t>
            </a:r>
            <a:r>
              <a:rPr lang="en-US" dirty="0">
                <a:solidFill>
                  <a:srgbClr val="703DAA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     </a:t>
            </a:r>
            <a:r>
              <a:rPr lang="en-US" b="1" dirty="0" err="1">
                <a:solidFill>
                  <a:srgbClr val="AD3DA4"/>
                </a:solidFill>
                <a:latin typeface="Menlo" panose="020B0609030804020204" pitchFamily="49" charset="0"/>
              </a:rPr>
              <a:t>self</a:t>
            </a:r>
            <a:r>
              <a:rPr lang="en-US" dirty="0" err="1">
                <a:solidFill>
                  <a:srgbClr val="1D2228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3E8087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= id</a:t>
            </a: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     </a:t>
            </a:r>
            <a:r>
              <a:rPr lang="en-US" b="1" dirty="0" err="1">
                <a:solidFill>
                  <a:srgbClr val="AD3DA4"/>
                </a:solidFill>
                <a:latin typeface="Menlo" panose="020B0609030804020204" pitchFamily="49" charset="0"/>
              </a:rPr>
              <a:t>self</a:t>
            </a:r>
            <a:r>
              <a:rPr lang="en-US" dirty="0" err="1">
                <a:solidFill>
                  <a:srgbClr val="1D2228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3E8087"/>
                </a:solidFill>
                <a:latin typeface="Menlo" panose="020B0609030804020204" pitchFamily="49" charset="0"/>
              </a:rPr>
              <a:t>score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= score</a:t>
            </a: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1D2228"/>
                </a:solidFill>
                <a:latin typeface="Helvetica" pitchFamily="2" charset="0"/>
              </a:rPr>
            </a:br>
            <a:endParaRPr lang="en-US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player1 : 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Player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 = 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Player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(id : </a:t>
            </a:r>
            <a:r>
              <a:rPr lang="en-US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D12F1B"/>
                </a:solidFill>
                <a:latin typeface="Menlo" panose="020B0609030804020204" pitchFamily="49" charset="0"/>
              </a:rPr>
              <a:t>myid</a:t>
            </a:r>
            <a:r>
              <a:rPr lang="en-US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, score : </a:t>
            </a:r>
            <a:r>
              <a:rPr lang="en-US" dirty="0">
                <a:solidFill>
                  <a:srgbClr val="272AD8"/>
                </a:solidFill>
                <a:latin typeface="Menlo" panose="020B0609030804020204" pitchFamily="49" charset="0"/>
              </a:rPr>
              <a:t>108</a:t>
            </a:r>
            <a:r>
              <a:rPr lang="en-US" dirty="0">
                <a:solidFill>
                  <a:srgbClr val="1D2228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player1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E8087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player1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3E8087"/>
                </a:solidFill>
                <a:latin typeface="Menlo" panose="020B0609030804020204" pitchFamily="49" charset="0"/>
              </a:rPr>
              <a:t>score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dirty="0">
              <a:solidFill>
                <a:srgbClr val="3E8087"/>
              </a:solidFill>
              <a:latin typeface="Menlo" panose="020B0609030804020204" pitchFamily="49" charset="0"/>
            </a:endParaRPr>
          </a:p>
          <a:p>
            <a:br>
              <a:rPr lang="en-US" dirty="0">
                <a:solidFill>
                  <a:srgbClr val="1D2228"/>
                </a:solidFill>
                <a:latin typeface="Helvetica" pitchFamily="2" charset="0"/>
              </a:rPr>
            </a:br>
            <a:endParaRPr lang="en-US" dirty="0">
              <a:solidFill>
                <a:srgbClr val="1D2228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2504F-9F16-4444-8C4F-A7DFF5CB3627}"/>
              </a:ext>
            </a:extLst>
          </p:cNvPr>
          <p:cNvSpPr txBox="1"/>
          <p:nvPr/>
        </p:nvSpPr>
        <p:spPr>
          <a:xfrm>
            <a:off x="131459" y="94720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Declaration</a:t>
            </a:r>
          </a:p>
        </p:txBody>
      </p:sp>
    </p:spTree>
    <p:extLst>
      <p:ext uri="{BB962C8B-B14F-4D97-AF65-F5344CB8AC3E}">
        <p14:creationId xmlns:p14="http://schemas.microsoft.com/office/powerpoint/2010/main" val="4044581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7071E-3A80-9F4F-B7BD-8FAAB201B238}"/>
              </a:ext>
            </a:extLst>
          </p:cNvPr>
          <p:cNvSpPr/>
          <p:nvPr/>
        </p:nvSpPr>
        <p:spPr>
          <a:xfrm>
            <a:off x="1005840" y="861209"/>
            <a:ext cx="5821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//more about functions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func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= keyword,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getMedalName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= function name, distance = argument label (optional), with =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paramater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name, Double = parameter type, String =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func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return type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//declare function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 err="1">
                <a:solidFill>
                  <a:srgbClr val="AD3DA4"/>
                </a:solidFill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1D2228"/>
                </a:solidFill>
                <a:latin typeface="Menlo" panose="020B0609030804020204" pitchFamily="49" charset="0"/>
              </a:rPr>
              <a:t>getMedalName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(distance with 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Double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) -&gt;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"Gold"</a:t>
            </a:r>
            <a:endParaRPr lang="en-US" sz="1200" dirty="0">
              <a:solidFill>
                <a:srgbClr val="AD3DA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//call function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myMedal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 </a:t>
            </a:r>
            <a:r>
              <a:rPr lang="en-US" sz="1200" dirty="0" err="1">
                <a:solidFill>
                  <a:srgbClr val="2D6469"/>
                </a:solidFill>
                <a:latin typeface="Menlo" panose="020B0609030804020204" pitchFamily="49" charset="0"/>
              </a:rPr>
              <a:t>getMedalName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(distance :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//call with argument label, 200 is an argument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 err="1">
                <a:solidFill>
                  <a:srgbClr val="3E8087"/>
                </a:solidFill>
                <a:latin typeface="Menlo" panose="020B0609030804020204" pitchFamily="49" charset="0"/>
              </a:rPr>
              <a:t>myMedal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3E8087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EE280-884F-714D-8042-6A94EF5EFFF9}"/>
              </a:ext>
            </a:extLst>
          </p:cNvPr>
          <p:cNvSpPr txBox="1"/>
          <p:nvPr/>
        </p:nvSpPr>
        <p:spPr>
          <a:xfrm>
            <a:off x="131459" y="94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45146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6FE3C7-B6FB-B949-973D-623B58B92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685483"/>
            <a:ext cx="7820025" cy="5440997"/>
          </a:xfrm>
        </p:spPr>
        <p:txBody>
          <a:bodyPr>
            <a:normAutofit lnSpcReduction="10000"/>
          </a:bodyPr>
          <a:lstStyle/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 Downloading and Installation of iOS SDK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 Using iOS SDK </a:t>
            </a:r>
          </a:p>
          <a:p>
            <a:pPr lvl="1" algn="l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2.1 </a:t>
            </a:r>
            <a:r>
              <a:rPr lang="en-US" altLang="en-US" sz="2200" dirty="0" err="1">
                <a:solidFill>
                  <a:srgbClr val="000000"/>
                </a:solidFill>
              </a:rPr>
              <a:t>Xcode</a:t>
            </a:r>
            <a:endParaRPr lang="en-US" altLang="en-US" sz="2200" dirty="0">
              <a:solidFill>
                <a:srgbClr val="000000"/>
              </a:solidFill>
            </a:endParaRPr>
          </a:p>
          <a:p>
            <a:pPr lvl="1" algn="l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2.</a:t>
            </a:r>
            <a:r>
              <a:rPr lang="en-US" altLang="ja-JP" sz="2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 sz="2200" dirty="0">
                <a:solidFill>
                  <a:srgbClr val="000000"/>
                </a:solidFill>
              </a:rPr>
              <a:t> Simulator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Object Oriented Programming &amp; MVC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Swift Programming (introduction)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iPhone OS (iOS) Architecture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iPhone Application Lifecycle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XCode Templates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UI Elements (</a:t>
            </a:r>
            <a:r>
              <a:rPr lang="en-US" altLang="en-US" sz="2200" dirty="0" err="1">
                <a:solidFill>
                  <a:srgbClr val="000000"/>
                </a:solidFill>
              </a:rPr>
              <a:t>UILabel</a:t>
            </a:r>
            <a:r>
              <a:rPr lang="en-US" altLang="en-US" sz="2200" dirty="0">
                <a:solidFill>
                  <a:srgbClr val="000000"/>
                </a:solidFill>
              </a:rPr>
              <a:t>, </a:t>
            </a:r>
            <a:r>
              <a:rPr lang="en-US" altLang="en-US" sz="2200" dirty="0" err="1">
                <a:solidFill>
                  <a:srgbClr val="000000"/>
                </a:solidFill>
              </a:rPr>
              <a:t>UIButton</a:t>
            </a:r>
            <a:r>
              <a:rPr lang="en-US" altLang="en-US" sz="2200" dirty="0">
                <a:solidFill>
                  <a:srgbClr val="000000"/>
                </a:solidFill>
              </a:rPr>
              <a:t>, </a:t>
            </a:r>
            <a:r>
              <a:rPr lang="en-US" altLang="en-US" sz="2200" dirty="0" err="1">
                <a:solidFill>
                  <a:srgbClr val="000000"/>
                </a:solidFill>
              </a:rPr>
              <a:t>UITextField</a:t>
            </a:r>
            <a:r>
              <a:rPr lang="en-US" altLang="en-US" sz="2200" dirty="0">
                <a:solidFill>
                  <a:srgbClr val="000000"/>
                </a:solidFill>
              </a:rPr>
              <a:t>, …) </a:t>
            </a:r>
            <a:r>
              <a:rPr lang="en-US" altLang="en-US" sz="2200" dirty="0" err="1">
                <a:solidFill>
                  <a:srgbClr val="000000"/>
                </a:solidFill>
              </a:rPr>
              <a:t>UIViewController</a:t>
            </a:r>
            <a:r>
              <a:rPr lang="en-US" altLang="en-US" sz="2200" dirty="0">
                <a:solidFill>
                  <a:srgbClr val="000000"/>
                </a:solidFill>
              </a:rPr>
              <a:t> (Demo)</a:t>
            </a:r>
            <a:endParaRPr lang="en-US" altLang="en-US" sz="1900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Delegation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Tap, Swipe Gestures (Demo)</a:t>
            </a:r>
          </a:p>
          <a:p>
            <a:pPr marL="457200" indent="-457200" algn="l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Core Location and MAP (Demo)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1E92A-B2A5-C549-9D0F-879D0610DE59}"/>
              </a:ext>
            </a:extLst>
          </p:cNvPr>
          <p:cNvSpPr txBox="1"/>
          <p:nvPr/>
        </p:nvSpPr>
        <p:spPr>
          <a:xfrm>
            <a:off x="131459" y="94720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17909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FBD67-3D96-CA44-9DCF-E50EB63A10CC}"/>
              </a:ext>
            </a:extLst>
          </p:cNvPr>
          <p:cNvSpPr/>
          <p:nvPr/>
        </p:nvSpPr>
        <p:spPr>
          <a:xfrm>
            <a:off x="391818" y="684528"/>
            <a:ext cx="82905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AD3DA4"/>
                </a:solidFill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1D2228"/>
                </a:solidFill>
                <a:latin typeface="Menlo" panose="020B0609030804020204" pitchFamily="49" charset="0"/>
              </a:rPr>
              <a:t>getCoordinates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 () -&gt; (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Double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,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Double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let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x =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10.2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//x = 10  //not allowed as x is a constant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y =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21.3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   y =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57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  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return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(x, y)</a:t>
            </a: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xy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 </a:t>
            </a:r>
            <a:r>
              <a:rPr lang="en-US" sz="1200" dirty="0" err="1">
                <a:solidFill>
                  <a:srgbClr val="2D6469"/>
                </a:solidFill>
                <a:latin typeface="Menlo" panose="020B0609030804020204" pitchFamily="49" charset="0"/>
              </a:rPr>
              <a:t>getCoordinates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sz="1200" dirty="0">
              <a:solidFill>
                <a:srgbClr val="2D6469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3E8087"/>
                </a:solidFill>
                <a:latin typeface="Menlo" panose="020B0609030804020204" pitchFamily="49" charset="0"/>
              </a:rPr>
              <a:t>xy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//declare function which will allow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arument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without specifying the argument label or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paramater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name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 err="1">
                <a:solidFill>
                  <a:srgbClr val="AD3DA4"/>
                </a:solidFill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1D2228"/>
                </a:solidFill>
                <a:latin typeface="Menlo" panose="020B0609030804020204" pitchFamily="49" charset="0"/>
              </a:rPr>
              <a:t>getScore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(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_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id: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) -&gt; </a:t>
            </a:r>
            <a:r>
              <a:rPr lang="en-US" sz="1200" dirty="0">
                <a:solidFill>
                  <a:srgbClr val="703DAA"/>
                </a:solidFill>
                <a:latin typeface="Menlo" panose="020B0609030804020204" pitchFamily="49" charset="0"/>
              </a:rPr>
              <a:t>Double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"Returning score for the id 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id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)"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97</a:t>
            </a:r>
            <a:endParaRPr lang="en-US" sz="1200" dirty="0">
              <a:solidFill>
                <a:srgbClr val="AD3DA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score = </a:t>
            </a:r>
            <a:r>
              <a:rPr lang="en-US" sz="1200" dirty="0" err="1">
                <a:solidFill>
                  <a:srgbClr val="2D6469"/>
                </a:solidFill>
                <a:latin typeface="Menlo" panose="020B0609030804020204" pitchFamily="49" charset="0"/>
              </a:rPr>
              <a:t>getScore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"A7"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//argument as a student's id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score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4B21B0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40A99-899F-3A4D-A241-CC483CD4E85C}"/>
              </a:ext>
            </a:extLst>
          </p:cNvPr>
          <p:cNvSpPr txBox="1"/>
          <p:nvPr/>
        </p:nvSpPr>
        <p:spPr>
          <a:xfrm>
            <a:off x="131459" y="94720"/>
            <a:ext cx="359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with multiple return values</a:t>
            </a:r>
          </a:p>
        </p:txBody>
      </p:sp>
    </p:spTree>
    <p:extLst>
      <p:ext uri="{BB962C8B-B14F-4D97-AF65-F5344CB8AC3E}">
        <p14:creationId xmlns:p14="http://schemas.microsoft.com/office/powerpoint/2010/main" val="217287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32612-56FB-B647-9F32-7A9E8DEEC8E0}"/>
              </a:ext>
            </a:extLst>
          </p:cNvPr>
          <p:cNvSpPr/>
          <p:nvPr/>
        </p:nvSpPr>
        <p:spPr>
          <a:xfrm>
            <a:off x="868007" y="751344"/>
            <a:ext cx="653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//for in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for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x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in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..&lt;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5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"Index is 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x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)"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//var </a:t>
            </a:r>
            <a:r>
              <a:rPr lang="en-US" sz="1200" i="1" dirty="0" err="1">
                <a:solidFill>
                  <a:srgbClr val="65798C"/>
                </a:solidFill>
                <a:latin typeface="Menlo" panose="020B0609030804020204" pitchFamily="49" charset="0"/>
              </a:rPr>
              <a:t>cityList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 : [String] = ["Tokyo" , "Osaka", "Nagoya"]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cityList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[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"Tokyo"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,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"Osaka"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"Nagoya"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for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city </a:t>
            </a:r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in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</a:t>
            </a:r>
            <a:r>
              <a:rPr lang="en-US" sz="1200" dirty="0" err="1">
                <a:solidFill>
                  <a:srgbClr val="3E8087"/>
                </a:solidFill>
                <a:latin typeface="Menlo" panose="020B0609030804020204" pitchFamily="49" charset="0"/>
              </a:rPr>
              <a:t>cityList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(city + 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 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, terminator: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//terminator will print the output in one line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09698-B4B1-DE4B-861F-FB23731AFF86}"/>
              </a:ext>
            </a:extLst>
          </p:cNvPr>
          <p:cNvSpPr txBox="1"/>
          <p:nvPr/>
        </p:nvSpPr>
        <p:spPr>
          <a:xfrm>
            <a:off x="131459" y="94720"/>
            <a:ext cx="73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F3ED6-C974-7046-A020-2B066836ABE0}"/>
              </a:ext>
            </a:extLst>
          </p:cNvPr>
          <p:cNvSpPr/>
          <p:nvPr/>
        </p:nvSpPr>
        <p:spPr>
          <a:xfrm>
            <a:off x="868007" y="398299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//while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var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count =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endParaRPr lang="en-US" sz="1200" dirty="0">
              <a:solidFill>
                <a:srgbClr val="1D2228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AD3DA4"/>
                </a:solidFill>
                <a:latin typeface="Menlo" panose="020B0609030804020204" pitchFamily="49" charset="0"/>
              </a:rPr>
              <a:t>while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count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 &lt;=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 </a:t>
            </a:r>
            <a:r>
              <a:rPr lang="en-US" sz="1200" dirty="0">
                <a:solidFill>
                  <a:srgbClr val="4B21B0"/>
                </a:solidFill>
                <a:latin typeface="Menlo" panose="020B0609030804020204" pitchFamily="49" charset="0"/>
              </a:rPr>
              <a:t>print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"Count is 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\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count</a:t>
            </a:r>
            <a:r>
              <a:rPr 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)"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 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= </a:t>
            </a:r>
            <a:r>
              <a:rPr lang="en-US" sz="1200" dirty="0">
                <a:solidFill>
                  <a:srgbClr val="3E8087"/>
                </a:solidFill>
                <a:latin typeface="Menlo" panose="020B0609030804020204" pitchFamily="49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+ </a:t>
            </a:r>
            <a:r>
              <a:rPr lang="en-US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endParaRPr lang="en-US" sz="1200" dirty="0">
              <a:solidFill>
                <a:srgbClr val="3E8087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1D2228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200" dirty="0">
                <a:solidFill>
                  <a:srgbClr val="1D2228"/>
                </a:solidFill>
                <a:latin typeface="Helvetica" pitchFamily="2" charset="0"/>
              </a:rPr>
            </a:br>
            <a:endParaRPr lang="en-US" sz="1200" dirty="0">
              <a:solidFill>
                <a:srgbClr val="1D2228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65798C"/>
                </a:solidFill>
                <a:latin typeface="Menlo" panose="020B0609030804020204" pitchFamily="49" charset="0"/>
              </a:rPr>
              <a:t>//repeat (similar to do...while)</a:t>
            </a:r>
            <a:endParaRPr lang="en-US" sz="1200" dirty="0">
              <a:solidFill>
                <a:srgbClr val="65798C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65E04-E9A1-4442-A323-FFA46F0D7BF0}"/>
              </a:ext>
            </a:extLst>
          </p:cNvPr>
          <p:cNvSpPr txBox="1"/>
          <p:nvPr/>
        </p:nvSpPr>
        <p:spPr>
          <a:xfrm>
            <a:off x="502920" y="795528"/>
            <a:ext cx="6531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XCode &amp; UI Development</a:t>
            </a:r>
          </a:p>
        </p:txBody>
      </p:sp>
    </p:spTree>
    <p:extLst>
      <p:ext uri="{BB962C8B-B14F-4D97-AF65-F5344CB8AC3E}">
        <p14:creationId xmlns:p14="http://schemas.microsoft.com/office/powerpoint/2010/main" val="405453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7" b="79221"/>
          <a:stretch/>
        </p:blipFill>
        <p:spPr>
          <a:xfrm>
            <a:off x="275841" y="637646"/>
            <a:ext cx="4604877" cy="1809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19305" r="37894" b="35389"/>
          <a:stretch/>
        </p:blipFill>
        <p:spPr>
          <a:xfrm>
            <a:off x="5416818" y="597829"/>
            <a:ext cx="3580598" cy="2589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16442" r="37894" b="35390"/>
          <a:stretch/>
        </p:blipFill>
        <p:spPr>
          <a:xfrm>
            <a:off x="5416818" y="3552149"/>
            <a:ext cx="3561347" cy="2752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19979" r="37684" b="35389"/>
          <a:stretch/>
        </p:blipFill>
        <p:spPr>
          <a:xfrm>
            <a:off x="388608" y="3243318"/>
            <a:ext cx="4148490" cy="2939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459" y="94720"/>
            <a:ext cx="218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new project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938136" y="1675553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4786458" y="4554815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016616" y="3160652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9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" y="590752"/>
            <a:ext cx="9018870" cy="5636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44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project completion</a:t>
            </a:r>
          </a:p>
        </p:txBody>
      </p:sp>
    </p:spTree>
    <p:extLst>
      <p:ext uri="{BB962C8B-B14F-4D97-AF65-F5344CB8AC3E}">
        <p14:creationId xmlns:p14="http://schemas.microsoft.com/office/powerpoint/2010/main" val="159580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05" b="75305"/>
          <a:stretch/>
        </p:blipFill>
        <p:spPr>
          <a:xfrm>
            <a:off x="240632" y="696629"/>
            <a:ext cx="6267582" cy="54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175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172373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32316"/>
          <a:stretch/>
        </p:blipFill>
        <p:spPr>
          <a:xfrm>
            <a:off x="1925053" y="564981"/>
            <a:ext cx="4880008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1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460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6" t="1956" b="59811"/>
          <a:stretch/>
        </p:blipFill>
        <p:spPr>
          <a:xfrm>
            <a:off x="2371739" y="592418"/>
            <a:ext cx="3266259" cy="5703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settings</a:t>
            </a:r>
          </a:p>
        </p:txBody>
      </p:sp>
    </p:spTree>
    <p:extLst>
      <p:ext uri="{BB962C8B-B14F-4D97-AF65-F5344CB8AC3E}">
        <p14:creationId xmlns:p14="http://schemas.microsoft.com/office/powerpoint/2010/main" val="82072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459" y="94720"/>
            <a:ext cx="17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storyboard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99" y="601756"/>
            <a:ext cx="5899684" cy="56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2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1973" r="51568" b="68684"/>
          <a:stretch/>
        </p:blipFill>
        <p:spPr>
          <a:xfrm>
            <a:off x="273601" y="648796"/>
            <a:ext cx="8690969" cy="3892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02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target device</a:t>
            </a:r>
          </a:p>
        </p:txBody>
      </p:sp>
    </p:spTree>
    <p:extLst>
      <p:ext uri="{BB962C8B-B14F-4D97-AF65-F5344CB8AC3E}">
        <p14:creationId xmlns:p14="http://schemas.microsoft.com/office/powerpoint/2010/main" val="99380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87FD75-7E2D-BC44-B826-CF7A27AEB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426" y="655468"/>
            <a:ext cx="8140700" cy="5534025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898989"/>
                </a:solidFill>
              </a:rPr>
              <a:t>In the 1980s Steve Jobs and Steve Wozniak founded Apple Computer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898989"/>
                </a:solidFill>
              </a:rPr>
              <a:t>Steve Jobs out of the company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898989"/>
                </a:solidFill>
              </a:rPr>
              <a:t>Steve</a:t>
            </a:r>
            <a:r>
              <a:rPr lang="ja-JP" altLang="en-US" sz="2200">
                <a:solidFill>
                  <a:srgbClr val="89898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solidFill>
                  <a:srgbClr val="898989"/>
                </a:solidFill>
              </a:rPr>
              <a:t>Jobs</a:t>
            </a:r>
            <a:r>
              <a:rPr lang="en-US" altLang="en-US" sz="2200" i="1" dirty="0">
                <a:solidFill>
                  <a:srgbClr val="898989"/>
                </a:solidFill>
              </a:rPr>
              <a:t> started a new company called NeXT to design new generation of computer system.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The operating system was called </a:t>
            </a:r>
            <a:r>
              <a:rPr lang="en-US" altLang="en-US" sz="2200" i="1" dirty="0" err="1">
                <a:solidFill>
                  <a:srgbClr val="898989"/>
                </a:solidFill>
              </a:rPr>
              <a:t>NeXTstep</a:t>
            </a:r>
            <a:r>
              <a:rPr lang="en-US" altLang="en-US" sz="2200" i="1" dirty="0">
                <a:solidFill>
                  <a:srgbClr val="898989"/>
                </a:solidFill>
              </a:rPr>
              <a:t>.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In order to develop </a:t>
            </a:r>
            <a:r>
              <a:rPr lang="en-US" altLang="en-US" sz="2200" i="1" dirty="0" err="1">
                <a:solidFill>
                  <a:srgbClr val="898989"/>
                </a:solidFill>
              </a:rPr>
              <a:t>NeXTstep</a:t>
            </a:r>
            <a:r>
              <a:rPr lang="en-US" altLang="en-US" sz="2200" i="1" dirty="0">
                <a:solidFill>
                  <a:srgbClr val="898989"/>
                </a:solidFill>
              </a:rPr>
              <a:t>, NeXT licensed Objective-C.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Apple had been losing market share and struggling </a:t>
            </a:r>
            <a:r>
              <a:rPr lang="en-US" altLang="ja-JP" sz="2200" i="1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to</a:t>
            </a:r>
            <a:r>
              <a:rPr lang="ja-JP" altLang="en-US" sz="2200" i="1">
                <a:solidFill>
                  <a:srgbClr val="89898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200" i="1" dirty="0">
                <a:solidFill>
                  <a:srgbClr val="898989"/>
                </a:solidFill>
              </a:rPr>
              <a:t>replace the aging MacOS.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After many failed  attempts for OS development acquire a company that already had one, NeXT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Steve Jobs once again joined Apple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 err="1">
                <a:solidFill>
                  <a:srgbClr val="898989"/>
                </a:solidFill>
              </a:rPr>
              <a:t>NeXTStep</a:t>
            </a:r>
            <a:r>
              <a:rPr lang="en-US" altLang="en-US" sz="2200" i="1" dirty="0">
                <a:solidFill>
                  <a:srgbClr val="898989"/>
                </a:solidFill>
              </a:rPr>
              <a:t> formed the foundation of what became Mac OS X, bringing with it Objective-C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Mac OS X was modified to provide the operating system for the Mobile platforms (</a:t>
            </a:r>
            <a:r>
              <a:rPr lang="en-US" altLang="en-US" sz="2200" i="1" dirty="0" err="1">
                <a:solidFill>
                  <a:srgbClr val="898989"/>
                </a:solidFill>
              </a:rPr>
              <a:t>iphone</a:t>
            </a:r>
            <a:r>
              <a:rPr lang="en-US" altLang="en-US" sz="2200" i="1" dirty="0">
                <a:solidFill>
                  <a:srgbClr val="898989"/>
                </a:solidFill>
              </a:rPr>
              <a:t>)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rgbClr val="898989"/>
                </a:solidFill>
              </a:rPr>
              <a:t>Swift project started since 2010 and used in 2014</a:t>
            </a:r>
            <a:endParaRPr lang="en-US" altLang="en-US" sz="2200" dirty="0">
              <a:solidFill>
                <a:srgbClr val="898989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>
              <a:solidFill>
                <a:srgbClr val="89898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7A07D-6016-284A-878E-7F237CBF83FF}"/>
              </a:ext>
            </a:extLst>
          </p:cNvPr>
          <p:cNvSpPr txBox="1"/>
          <p:nvPr/>
        </p:nvSpPr>
        <p:spPr>
          <a:xfrm>
            <a:off x="131459" y="94720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36393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9" b="49901"/>
          <a:stretch/>
        </p:blipFill>
        <p:spPr>
          <a:xfrm>
            <a:off x="270935" y="548534"/>
            <a:ext cx="8397568" cy="5442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459" y="94720"/>
            <a:ext cx="275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Simulator and device menu</a:t>
            </a:r>
          </a:p>
        </p:txBody>
      </p:sp>
    </p:spTree>
    <p:extLst>
      <p:ext uri="{BB962C8B-B14F-4D97-AF65-F5344CB8AC3E}">
        <p14:creationId xmlns:p14="http://schemas.microsoft.com/office/powerpoint/2010/main" val="17860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2" t="2251" r="7778" b="16997"/>
          <a:stretch/>
        </p:blipFill>
        <p:spPr>
          <a:xfrm>
            <a:off x="191872" y="647422"/>
            <a:ext cx="5186059" cy="5550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359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UI Label to the Main storyboard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9" t="22721" r="32893" b="17480"/>
          <a:stretch/>
        </p:blipFill>
        <p:spPr>
          <a:xfrm>
            <a:off x="6090975" y="882480"/>
            <a:ext cx="2791349" cy="5080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543953" y="3130719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5" t="21111" r="32222" b="15482"/>
          <a:stretch/>
        </p:blipFill>
        <p:spPr>
          <a:xfrm>
            <a:off x="166347" y="2140823"/>
            <a:ext cx="2294467" cy="3623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04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Run Check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r="82385" b="95126"/>
          <a:stretch/>
        </p:blipFill>
        <p:spPr>
          <a:xfrm>
            <a:off x="3193312" y="3612709"/>
            <a:ext cx="2724053" cy="478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7" t="17762" r="2466" b="62979"/>
          <a:stretch/>
        </p:blipFill>
        <p:spPr>
          <a:xfrm>
            <a:off x="6649863" y="2961398"/>
            <a:ext cx="2402231" cy="1406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823" y="918649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Change Label Text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0194" y="9059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6567" y="918649"/>
            <a:ext cx="241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Check with Simulator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158997" y="3627955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570680" y="3664753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8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1" t="2410"/>
          <a:stretch/>
        </p:blipFill>
        <p:spPr>
          <a:xfrm>
            <a:off x="1418393" y="540977"/>
            <a:ext cx="5388808" cy="57908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83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color of the UI Label</a:t>
            </a:r>
          </a:p>
        </p:txBody>
      </p:sp>
    </p:spTree>
    <p:extLst>
      <p:ext uri="{BB962C8B-B14F-4D97-AF65-F5344CB8AC3E}">
        <p14:creationId xmlns:p14="http://schemas.microsoft.com/office/powerpoint/2010/main" val="1394032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t="1965" r="1388" b="19219"/>
          <a:stretch/>
        </p:blipFill>
        <p:spPr>
          <a:xfrm>
            <a:off x="343124" y="513169"/>
            <a:ext cx="7984201" cy="5818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Editor</a:t>
            </a:r>
          </a:p>
        </p:txBody>
      </p:sp>
    </p:spTree>
    <p:extLst>
      <p:ext uri="{BB962C8B-B14F-4D97-AF65-F5344CB8AC3E}">
        <p14:creationId xmlns:p14="http://schemas.microsoft.com/office/powerpoint/2010/main" val="765688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2594" r="15555" b="17704"/>
          <a:stretch/>
        </p:blipFill>
        <p:spPr>
          <a:xfrm>
            <a:off x="254000" y="582594"/>
            <a:ext cx="5130799" cy="5679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365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 Label alignment using auto layout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2355" r="68566" b="26149"/>
          <a:stretch/>
        </p:blipFill>
        <p:spPr>
          <a:xfrm>
            <a:off x="6741809" y="582594"/>
            <a:ext cx="2188408" cy="560281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960533" y="3205606"/>
            <a:ext cx="381000" cy="4337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92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78" y="655686"/>
            <a:ext cx="5790089" cy="959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5"/>
          <a:stretch/>
        </p:blipFill>
        <p:spPr>
          <a:xfrm>
            <a:off x="2179181" y="1782616"/>
            <a:ext cx="4941884" cy="43751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59" y="9472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Inspectors</a:t>
            </a:r>
          </a:p>
        </p:txBody>
      </p:sp>
    </p:spTree>
    <p:extLst>
      <p:ext uri="{BB962C8B-B14F-4D97-AF65-F5344CB8AC3E}">
        <p14:creationId xmlns:p14="http://schemas.microsoft.com/office/powerpoint/2010/main" val="90742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931" y="707963"/>
            <a:ext cx="5244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 1 : Finance Calculator App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0686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459" y="94720"/>
            <a:ext cx="303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1 : Finance Calculator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r="24500" b="28934"/>
          <a:stretch/>
        </p:blipFill>
        <p:spPr>
          <a:xfrm>
            <a:off x="441960" y="678767"/>
            <a:ext cx="7345680" cy="5561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6E88A3-3F89-9F44-BC9D-8A4444C5907F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57220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32EE82-66BD-C34C-9AA1-279F843A3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8" y="841248"/>
            <a:ext cx="72898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altLang="en-US" sz="2200" dirty="0">
              <a:solidFill>
                <a:srgbClr val="898989"/>
              </a:solidFill>
            </a:endParaRP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Requirement Gathering and Analysis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Design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Implementation (SDK)</a:t>
            </a:r>
          </a:p>
          <a:p>
            <a:pPr lvl="1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Application logic (</a:t>
            </a:r>
            <a:r>
              <a:rPr lang="en-US" altLang="en-US" sz="3300" dirty="0" err="1">
                <a:solidFill>
                  <a:srgbClr val="898989"/>
                </a:solidFill>
              </a:rPr>
              <a:t>Xcode</a:t>
            </a:r>
            <a:r>
              <a:rPr lang="en-US" altLang="en-US" sz="3300" dirty="0">
                <a:solidFill>
                  <a:srgbClr val="898989"/>
                </a:solidFill>
              </a:rPr>
              <a:t>, Objective-C)</a:t>
            </a:r>
          </a:p>
          <a:p>
            <a:pPr lvl="1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User Interface (</a:t>
            </a:r>
            <a:r>
              <a:rPr lang="en-US" altLang="ja-JP" sz="3300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XCode</a:t>
            </a:r>
            <a:r>
              <a:rPr lang="en-US" altLang="en-US" sz="3300" dirty="0">
                <a:solidFill>
                  <a:srgbClr val="898989"/>
                </a:solidFill>
              </a:rPr>
              <a:t>)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Test (Simulator/Real Device)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300" dirty="0">
                <a:solidFill>
                  <a:srgbClr val="898989"/>
                </a:solidFill>
              </a:rPr>
              <a:t> Release</a:t>
            </a:r>
          </a:p>
          <a:p>
            <a:pPr algn="l">
              <a:lnSpc>
                <a:spcPct val="90000"/>
              </a:lnSpc>
            </a:pPr>
            <a:endParaRPr lang="en-US" altLang="en-US" sz="2200" dirty="0">
              <a:solidFill>
                <a:srgbClr val="898989"/>
              </a:solidFill>
            </a:endParaRP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rgbClr val="89898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3962B-7403-3A43-8227-DE7533B2A32B}"/>
              </a:ext>
            </a:extLst>
          </p:cNvPr>
          <p:cNvSpPr txBox="1"/>
          <p:nvPr/>
        </p:nvSpPr>
        <p:spPr>
          <a:xfrm>
            <a:off x="131459" y="94720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400140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1" y="596268"/>
            <a:ext cx="4975444" cy="5455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50907-055A-9E49-A20B-2A13896E8C4F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79572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726272"/>
            <a:ext cx="6018933" cy="5264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7FE3B-1559-F64C-9FC6-147E76B51FA5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2075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4" y="532672"/>
            <a:ext cx="6776596" cy="5458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3440C-964A-5B40-A55D-3C62505B0FA4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L4</a:t>
            </a:r>
          </a:p>
        </p:txBody>
      </p:sp>
    </p:spTree>
    <p:extLst>
      <p:ext uri="{BB962C8B-B14F-4D97-AF65-F5344CB8AC3E}">
        <p14:creationId xmlns:p14="http://schemas.microsoft.com/office/powerpoint/2010/main" val="1623632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0" y="603102"/>
            <a:ext cx="6719280" cy="5638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5AC01-3089-8148-89F4-89305C17CC2E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L5</a:t>
            </a:r>
          </a:p>
        </p:txBody>
      </p:sp>
    </p:spTree>
    <p:extLst>
      <p:ext uri="{BB962C8B-B14F-4D97-AF65-F5344CB8AC3E}">
        <p14:creationId xmlns:p14="http://schemas.microsoft.com/office/powerpoint/2010/main" val="1274441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501648"/>
            <a:ext cx="7056110" cy="5733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A025A-8FCC-8549-B207-4CB13C4187E3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L6</a:t>
            </a:r>
          </a:p>
        </p:txBody>
      </p:sp>
    </p:spTree>
    <p:extLst>
      <p:ext uri="{BB962C8B-B14F-4D97-AF65-F5344CB8AC3E}">
        <p14:creationId xmlns:p14="http://schemas.microsoft.com/office/powerpoint/2010/main" val="1996108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578447"/>
            <a:ext cx="7286003" cy="5688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70384-78B4-1440-AB71-13B068228DDE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L7</a:t>
            </a:r>
          </a:p>
        </p:txBody>
      </p:sp>
    </p:spTree>
    <p:extLst>
      <p:ext uri="{BB962C8B-B14F-4D97-AF65-F5344CB8AC3E}">
        <p14:creationId xmlns:p14="http://schemas.microsoft.com/office/powerpoint/2010/main" val="10844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3" y="513168"/>
            <a:ext cx="7257536" cy="5598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5D93B-4C54-624B-8763-73A4D40567E4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L8</a:t>
            </a:r>
          </a:p>
        </p:txBody>
      </p:sp>
    </p:spTree>
    <p:extLst>
      <p:ext uri="{BB962C8B-B14F-4D97-AF65-F5344CB8AC3E}">
        <p14:creationId xmlns:p14="http://schemas.microsoft.com/office/powerpoint/2010/main" val="166661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" y="501648"/>
            <a:ext cx="6103668" cy="571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1743E-0E23-A540-B342-1E24E970370A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L9</a:t>
            </a:r>
          </a:p>
        </p:txBody>
      </p:sp>
    </p:spTree>
    <p:extLst>
      <p:ext uri="{BB962C8B-B14F-4D97-AF65-F5344CB8AC3E}">
        <p14:creationId xmlns:p14="http://schemas.microsoft.com/office/powerpoint/2010/main" val="28912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672468"/>
            <a:ext cx="5260340" cy="5541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AB50CB-1887-914E-8F41-80A71E5843EB}"/>
              </a:ext>
            </a:extLst>
          </p:cNvPr>
          <p:cNvSpPr txBox="1"/>
          <p:nvPr/>
        </p:nvSpPr>
        <p:spPr>
          <a:xfrm>
            <a:off x="131459" y="947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L10</a:t>
            </a:r>
          </a:p>
        </p:txBody>
      </p:sp>
    </p:spTree>
    <p:extLst>
      <p:ext uri="{BB962C8B-B14F-4D97-AF65-F5344CB8AC3E}">
        <p14:creationId xmlns:p14="http://schemas.microsoft.com/office/powerpoint/2010/main" val="673806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75" t="-1450" r="27208" b="10650"/>
          <a:stretch/>
        </p:blipFill>
        <p:spPr>
          <a:xfrm>
            <a:off x="0" y="571500"/>
            <a:ext cx="8187910" cy="5760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2FDC3-56C0-7148-8AB7-D4964C29CC28}"/>
              </a:ext>
            </a:extLst>
          </p:cNvPr>
          <p:cNvSpPr txBox="1"/>
          <p:nvPr/>
        </p:nvSpPr>
        <p:spPr>
          <a:xfrm>
            <a:off x="131459" y="947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5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 descr="Screen shot 2012-08-04 at 7.59.50 AM.png">
            <a:extLst>
              <a:ext uri="{FF2B5EF4-FFF2-40B4-BE49-F238E27FC236}">
                <a16:creationId xmlns:a16="http://schemas.microsoft.com/office/drawing/2014/main" id="{552D5CBB-B652-E34E-B00E-3E5F4BE63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3"/>
          <a:stretch/>
        </p:blipFill>
        <p:spPr bwMode="auto">
          <a:xfrm>
            <a:off x="348108" y="740716"/>
            <a:ext cx="8447783" cy="537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510C24-9273-E241-9D21-5F08AD8BC642}"/>
              </a:ext>
            </a:extLst>
          </p:cNvPr>
          <p:cNvSpPr txBox="1"/>
          <p:nvPr/>
        </p:nvSpPr>
        <p:spPr>
          <a:xfrm>
            <a:off x="131459" y="94720"/>
            <a:ext cx="321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development registration </a:t>
            </a:r>
          </a:p>
        </p:txBody>
      </p:sp>
    </p:spTree>
    <p:extLst>
      <p:ext uri="{BB962C8B-B14F-4D97-AF65-F5344CB8AC3E}">
        <p14:creationId xmlns:p14="http://schemas.microsoft.com/office/powerpoint/2010/main" val="1876812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50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1" r="23999"/>
          <a:stretch/>
        </p:blipFill>
        <p:spPr>
          <a:xfrm>
            <a:off x="3383280" y="571500"/>
            <a:ext cx="356616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4DD6A-94BA-0748-BFC4-5764FD29E6AF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1479441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51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-16666" r="-368" b="66666"/>
          <a:stretch/>
        </p:blipFill>
        <p:spPr>
          <a:xfrm>
            <a:off x="431800" y="0"/>
            <a:ext cx="8271405" cy="3428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F93BB-D579-CF4C-9825-0E654AA4ABA9}"/>
              </a:ext>
            </a:extLst>
          </p:cNvPr>
          <p:cNvSpPr txBox="1"/>
          <p:nvPr/>
        </p:nvSpPr>
        <p:spPr>
          <a:xfrm>
            <a:off x="131459" y="9472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37806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 descr="Screen shot 2012-08-04 at 7.59.07 AM.png">
            <a:extLst>
              <a:ext uri="{FF2B5EF4-FFF2-40B4-BE49-F238E27FC236}">
                <a16:creationId xmlns:a16="http://schemas.microsoft.com/office/drawing/2014/main" id="{4C1C028E-B671-9E41-A38F-71380970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3187" r="-6575" b="-5187"/>
          <a:stretch/>
        </p:blipFill>
        <p:spPr bwMode="auto">
          <a:xfrm>
            <a:off x="763186" y="636113"/>
            <a:ext cx="7559179" cy="599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CDDA1F-E71E-9F4D-A57D-FA5B6046F5EB}"/>
              </a:ext>
            </a:extLst>
          </p:cNvPr>
          <p:cNvSpPr txBox="1"/>
          <p:nvPr/>
        </p:nvSpPr>
        <p:spPr>
          <a:xfrm>
            <a:off x="131459" y="94720"/>
            <a:ext cx="21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and Graphics</a:t>
            </a:r>
          </a:p>
        </p:txBody>
      </p:sp>
    </p:spTree>
    <p:extLst>
      <p:ext uri="{BB962C8B-B14F-4D97-AF65-F5344CB8AC3E}">
        <p14:creationId xmlns:p14="http://schemas.microsoft.com/office/powerpoint/2010/main" val="251264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4" descr="Screen shot 2012-08-04 at 7.59.20 AM.png">
            <a:extLst>
              <a:ext uri="{FF2B5EF4-FFF2-40B4-BE49-F238E27FC236}">
                <a16:creationId xmlns:a16="http://schemas.microsoft.com/office/drawing/2014/main" id="{62ED7178-B4AA-5A4D-A2C4-1B1B0C29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589344"/>
            <a:ext cx="5481637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EC76C7-84BE-A942-8840-3EB6BA262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08439"/>
              </p:ext>
            </p:extLst>
          </p:nvPr>
        </p:nvGraphicFramePr>
        <p:xfrm>
          <a:off x="5865368" y="3539681"/>
          <a:ext cx="2401889" cy="256063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3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6" marB="4572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49190431-15B6-1143-BB30-0457AFCB3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606" y="5263706"/>
            <a:ext cx="2220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7 pixel X 7 pixel = 49 pixel Resolution 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7BE363-C23B-9E42-B41F-223A0CBA1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10479"/>
              </p:ext>
            </p:extLst>
          </p:nvPr>
        </p:nvGraphicFramePr>
        <p:xfrm>
          <a:off x="2137918" y="4587431"/>
          <a:ext cx="388992" cy="3873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2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3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3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991" marR="10991" marT="5502" marB="5502">
                    <a:lnL w="12700" cmpd="sng">
                      <a:noFill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C96AEC8D-760F-454B-B6A4-55CC16C0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106" y="4401693"/>
            <a:ext cx="1539875" cy="862013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D9D9D9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</a:rPr>
              <a:t>ZOOM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595-4BA3-904E-8A1C-31C101EDF014}"/>
              </a:ext>
            </a:extLst>
          </p:cNvPr>
          <p:cNvSpPr txBox="1"/>
          <p:nvPr/>
        </p:nvSpPr>
        <p:spPr>
          <a:xfrm>
            <a:off x="131459" y="94720"/>
            <a:ext cx="205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Pixels &amp; Resolutions</a:t>
            </a:r>
          </a:p>
        </p:txBody>
      </p:sp>
    </p:spTree>
    <p:extLst>
      <p:ext uri="{BB962C8B-B14F-4D97-AF65-F5344CB8AC3E}">
        <p14:creationId xmlns:p14="http://schemas.microsoft.com/office/powerpoint/2010/main" val="312849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2" descr="Screen shot 2012-08-04 at 7.59.41 AM.png">
            <a:extLst>
              <a:ext uri="{FF2B5EF4-FFF2-40B4-BE49-F238E27FC236}">
                <a16:creationId xmlns:a16="http://schemas.microsoft.com/office/drawing/2014/main" id="{4813FAF2-0B46-4B4A-B1CF-A5EA66839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4"/>
          <a:stretch/>
        </p:blipFill>
        <p:spPr bwMode="auto">
          <a:xfrm>
            <a:off x="344350" y="753374"/>
            <a:ext cx="6781800" cy="162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D71D2-06F2-9D41-A128-D3B0306390BA}"/>
              </a:ext>
            </a:extLst>
          </p:cNvPr>
          <p:cNvSpPr txBox="1"/>
          <p:nvPr/>
        </p:nvSpPr>
        <p:spPr>
          <a:xfrm>
            <a:off x="131459" y="94720"/>
            <a:ext cx="31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hardware interfaces </a:t>
            </a:r>
          </a:p>
        </p:txBody>
      </p:sp>
    </p:spTree>
    <p:extLst>
      <p:ext uri="{BB962C8B-B14F-4D97-AF65-F5344CB8AC3E}">
        <p14:creationId xmlns:p14="http://schemas.microsoft.com/office/powerpoint/2010/main" val="377320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6781" y="488610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1459" y="6356351"/>
            <a:ext cx="8920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9F39-34B2-B843-9F77-E6984D4DA3B9}" type="slidenum">
              <a:rPr lang="en-US" smtClean="0"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0887A3E-2B56-9E49-988C-184414F95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76" y="835025"/>
            <a:ext cx="8001000" cy="5521325"/>
          </a:xfrm>
        </p:spPr>
        <p:txBody>
          <a:bodyPr>
            <a:normAutofit/>
          </a:bodyPr>
          <a:lstStyle/>
          <a:p>
            <a:pPr algn="l"/>
            <a:r>
              <a:rPr lang="en-US" altLang="en-US" sz="4000" dirty="0" err="1">
                <a:solidFill>
                  <a:srgbClr val="898989"/>
                </a:solidFill>
              </a:rPr>
              <a:t>Xcode</a:t>
            </a:r>
            <a:endParaRPr lang="en-US" altLang="en-US" sz="4000" dirty="0">
              <a:solidFill>
                <a:srgbClr val="898989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2300" dirty="0" err="1">
                <a:solidFill>
                  <a:srgbClr val="898989"/>
                </a:solidFill>
              </a:rPr>
              <a:t>Xcode</a:t>
            </a:r>
            <a:r>
              <a:rPr lang="en-US" altLang="en-US" sz="2300" dirty="0">
                <a:solidFill>
                  <a:srgbClr val="898989"/>
                </a:solidFill>
              </a:rPr>
              <a:t> is an Integrated Design Environment (IDE)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898989"/>
                </a:solidFill>
              </a:rPr>
              <a:t>Source code editing, build, compile, debugging  and more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898989"/>
              </a:solidFill>
            </a:endParaRPr>
          </a:p>
          <a:p>
            <a:pPr algn="l"/>
            <a:r>
              <a:rPr lang="en-US" altLang="en-US" sz="4000" dirty="0">
                <a:solidFill>
                  <a:srgbClr val="898989"/>
                </a:solidFill>
              </a:rPr>
              <a:t>Interface Builder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898989"/>
                </a:solidFill>
              </a:rPr>
              <a:t>Use to Designing and Connecting GUI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898989"/>
                </a:solidFill>
              </a:rPr>
              <a:t>Changes in IB are in sync with </a:t>
            </a:r>
            <a:r>
              <a:rPr lang="en-US" altLang="en-US" sz="2300" dirty="0" err="1">
                <a:solidFill>
                  <a:srgbClr val="898989"/>
                </a:solidFill>
              </a:rPr>
              <a:t>Xcode</a:t>
            </a:r>
            <a:endParaRPr lang="en-US" altLang="en-US" sz="2300" dirty="0">
              <a:solidFill>
                <a:srgbClr val="898989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898989"/>
              </a:solidFill>
            </a:endParaRPr>
          </a:p>
          <a:p>
            <a:pPr algn="l"/>
            <a:r>
              <a:rPr lang="en-US" altLang="en-US" sz="4000" dirty="0">
                <a:solidFill>
                  <a:srgbClr val="898989"/>
                </a:solidFill>
              </a:rPr>
              <a:t>Swift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898989"/>
                </a:solidFill>
              </a:rPr>
              <a:t>Object Oriented Language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898989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898989"/>
              </a:solidFill>
            </a:endParaRPr>
          </a:p>
          <a:p>
            <a:endParaRPr lang="en-US" altLang="en-US" sz="2300" dirty="0">
              <a:solidFill>
                <a:srgbClr val="898989"/>
              </a:solidFill>
            </a:endParaRPr>
          </a:p>
          <a:p>
            <a:endParaRPr lang="en-US" altLang="en-US" sz="2300" dirty="0">
              <a:solidFill>
                <a:srgbClr val="89898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407F-24FB-DA40-8E37-D4DE4100D689}"/>
              </a:ext>
            </a:extLst>
          </p:cNvPr>
          <p:cNvSpPr txBox="1"/>
          <p:nvPr/>
        </p:nvSpPr>
        <p:spPr>
          <a:xfrm>
            <a:off x="131459" y="94720"/>
            <a:ext cx="19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269546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</TotalTime>
  <Words>1273</Words>
  <Application>Microsoft Macintosh PowerPoint</Application>
  <PresentationFormat>On-screen Show (4:3)</PresentationFormat>
  <Paragraphs>321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Menlo</vt:lpstr>
      <vt:lpstr>Office Theme</vt:lpstr>
      <vt:lpstr>iOS Application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SG かにしゅく</cp:lastModifiedBy>
  <cp:revision>28</cp:revision>
  <dcterms:created xsi:type="dcterms:W3CDTF">2019-12-12T07:23:04Z</dcterms:created>
  <dcterms:modified xsi:type="dcterms:W3CDTF">2019-12-14T00:50:42Z</dcterms:modified>
</cp:coreProperties>
</file>